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9" r:id="rId5"/>
    <p:sldId id="259" r:id="rId6"/>
    <p:sldId id="260" r:id="rId7"/>
    <p:sldId id="261" r:id="rId8"/>
    <p:sldId id="262" r:id="rId9"/>
    <p:sldId id="270" r:id="rId10"/>
    <p:sldId id="263" r:id="rId11"/>
    <p:sldId id="264" r:id="rId12"/>
    <p:sldId id="265" r:id="rId13"/>
    <p:sldId id="272" r:id="rId14"/>
    <p:sldId id="274" r:id="rId15"/>
    <p:sldId id="267" r:id="rId16"/>
    <p:sldId id="275" r:id="rId17"/>
    <p:sldId id="266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email">
                <a:alphaModFix amt="50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9192A18-A244-4FFE-9B54-8A0A6EB18AE1}" type="datetimeFigureOut">
              <a:rPr lang="ru-RU" smtClean="0"/>
              <a:t>04.11.2016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C5B26E6-6C9D-49EA-84B7-BEEBC04864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92A18-A244-4FFE-9B54-8A0A6EB18AE1}" type="datetimeFigureOut">
              <a:rPr lang="ru-RU" smtClean="0"/>
              <a:t>04.11.2016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B26E6-6C9D-49EA-84B7-BEEBC04864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92A18-A244-4FFE-9B54-8A0A6EB18AE1}" type="datetimeFigureOut">
              <a:rPr lang="ru-RU" smtClean="0"/>
              <a:t>04.11.2016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B26E6-6C9D-49EA-84B7-BEEBC04864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92A18-A244-4FFE-9B54-8A0A6EB18AE1}" type="datetimeFigureOut">
              <a:rPr lang="ru-RU" smtClean="0"/>
              <a:t>04.11.2016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B26E6-6C9D-49EA-84B7-BEEBC048641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92A18-A244-4FFE-9B54-8A0A6EB18AE1}" type="datetimeFigureOut">
              <a:rPr lang="ru-RU" smtClean="0"/>
              <a:t>04.11.2016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B26E6-6C9D-49EA-84B7-BEEBC048641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92A18-A244-4FFE-9B54-8A0A6EB18AE1}" type="datetimeFigureOut">
              <a:rPr lang="ru-RU" smtClean="0"/>
              <a:t>04.11.2016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B26E6-6C9D-49EA-84B7-BEEBC048641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92A18-A244-4FFE-9B54-8A0A6EB18AE1}" type="datetimeFigureOut">
              <a:rPr lang="ru-RU" smtClean="0"/>
              <a:t>04.11.2016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B26E6-6C9D-49EA-84B7-BEEBC048641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92A18-A244-4FFE-9B54-8A0A6EB18AE1}" type="datetimeFigureOut">
              <a:rPr lang="ru-RU" smtClean="0"/>
              <a:t>04.11.2016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B26E6-6C9D-49EA-84B7-BEEBC0486417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92A18-A244-4FFE-9B54-8A0A6EB18AE1}" type="datetimeFigureOut">
              <a:rPr lang="ru-RU" smtClean="0"/>
              <a:t>04.11.2016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B26E6-6C9D-49EA-84B7-BEEBC04864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09192A18-A244-4FFE-9B54-8A0A6EB18AE1}" type="datetimeFigureOut">
              <a:rPr lang="ru-RU" smtClean="0"/>
              <a:t>04.11.2016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B26E6-6C9D-49EA-84B7-BEEBC048641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9192A18-A244-4FFE-9B54-8A0A6EB18AE1}" type="datetimeFigureOut">
              <a:rPr lang="ru-RU" smtClean="0"/>
              <a:t>04.11.2016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C5B26E6-6C9D-49EA-84B7-BEEBC048641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9192A18-A244-4FFE-9B54-8A0A6EB18AE1}" type="datetimeFigureOut">
              <a:rPr lang="ru-RU" smtClean="0"/>
              <a:t>04.11.2016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C5B26E6-6C9D-49EA-84B7-BEEBC048641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kpolyakov.narod.ru/school/prog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345638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Электронные таблицы </a:t>
            </a:r>
            <a:r>
              <a:rPr lang="en-US" dirty="0" smtClean="0"/>
              <a:t>MS </a:t>
            </a:r>
            <a:r>
              <a:rPr lang="en-US" dirty="0" smtClean="0"/>
              <a:t>Excel</a:t>
            </a:r>
            <a:r>
              <a:rPr lang="ru-RU" dirty="0" smtClean="0"/>
              <a:t>. Относительные, абсолютные и смешанные ссылки.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6453336"/>
            <a:ext cx="7772400" cy="551632"/>
          </a:xfrm>
        </p:spPr>
        <p:txBody>
          <a:bodyPr>
            <a:normAutofit/>
          </a:bodyPr>
          <a:lstStyle/>
          <a:p>
            <a:pPr algn="l"/>
            <a:r>
              <a:rPr lang="ru-RU" sz="1400" dirty="0" smtClean="0">
                <a:solidFill>
                  <a:schemeClr val="tx1"/>
                </a:solidFill>
              </a:rPr>
              <a:t>Подготовил учитель информатики </a:t>
            </a:r>
            <a:r>
              <a:rPr lang="ru-RU" sz="1400" dirty="0" err="1" smtClean="0">
                <a:solidFill>
                  <a:schemeClr val="tx1"/>
                </a:solidFill>
              </a:rPr>
              <a:t>Пажитнев</a:t>
            </a:r>
            <a:r>
              <a:rPr lang="ru-RU" sz="1400" dirty="0" smtClean="0">
                <a:solidFill>
                  <a:schemeClr val="tx1"/>
                </a:solidFill>
              </a:rPr>
              <a:t> Максим Викторович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47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03388" y="1484784"/>
            <a:ext cx="5737225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494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Относительные ссылки в формулах используются для указания адреса ячейки, вычисляемого относительно ячейки, в которой находится формула.</a:t>
            </a:r>
          </a:p>
          <a:p>
            <a:r>
              <a:rPr lang="ru-RU" dirty="0" smtClean="0"/>
              <a:t>Относительные ссылки имеют следующий вид: </a:t>
            </a:r>
            <a:r>
              <a:rPr lang="en-US" dirty="0" err="1"/>
              <a:t>A</a:t>
            </a:r>
            <a:r>
              <a:rPr lang="ru-RU" dirty="0" smtClean="0"/>
              <a:t>l</a:t>
            </a:r>
            <a:r>
              <a:rPr lang="ru-RU" dirty="0"/>
              <a:t>,</a:t>
            </a:r>
            <a:r>
              <a:rPr lang="ru-RU" dirty="0" smtClean="0"/>
              <a:t> ВЗ.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Относительные ссылки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627784" y="4869160"/>
            <a:ext cx="4355976" cy="164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282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548681"/>
            <a:ext cx="8229600" cy="3024335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Абсолютные ссылки в формулах используются для указания фиксированного адреса ячейки. </a:t>
            </a:r>
          </a:p>
          <a:p>
            <a:r>
              <a:rPr lang="ru-RU" dirty="0" smtClean="0"/>
              <a:t>При перемещении или копировании формулы абсолютные ссылки не изменяются. В абсолютных ссылках перед неизменяемыми значениями адреса ячейки ставится знак доллара (например, $А$1).</a:t>
            </a:r>
          </a:p>
          <a:p>
            <a:r>
              <a:rPr lang="ru-RU" dirty="0" smtClean="0"/>
              <a:t>При копировании формулы, содержащей только абсолютные ссылки, из ячейки СЗ в ячейку D4 обозначения столбцов и строк в формуле не изменятся.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Абсолютные ссылки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/>
          <a:srcRect l="35043" t="23799" r="31883" b="61577"/>
          <a:stretch/>
        </p:blipFill>
        <p:spPr>
          <a:xfrm>
            <a:off x="611560" y="4112367"/>
            <a:ext cx="7817285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44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87624" y="380330"/>
            <a:ext cx="7067128" cy="1143000"/>
          </a:xfrm>
        </p:spPr>
        <p:txBody>
          <a:bodyPr/>
          <a:lstStyle/>
          <a:p>
            <a:pPr algn="ctr"/>
            <a:r>
              <a:rPr lang="ru-RU" dirty="0" smtClean="0"/>
              <a:t>Практическая работа</a:t>
            </a:r>
            <a:endParaRPr lang="ru-R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47667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/>
          <a:srcRect l="394" t="17500" r="65350" b="60800"/>
          <a:stretch/>
        </p:blipFill>
        <p:spPr>
          <a:xfrm>
            <a:off x="785236" y="1700808"/>
            <a:ext cx="7871903" cy="2804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34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300" dirty="0" smtClean="0">
                <a:solidFill>
                  <a:srgbClr val="00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	</a:t>
            </a:r>
            <a:r>
              <a:rPr lang="ru-RU" sz="33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Вопросы: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33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Что такое электронные таблицы?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33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Назначение электронных таблиц.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33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Что такое рабочая книга и рабочие листы?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33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Как именуются ячейки?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33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Какие типы данных могут храниться в ячейках?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33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Какая ячейка является активной?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33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Как ввести формулу?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33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Каким образом можно оформить таблицу?</a:t>
            </a:r>
            <a:endParaRPr lang="ru-RU" sz="33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59957454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44824"/>
          </a:xfrm>
        </p:spPr>
        <p:txBody>
          <a:bodyPr/>
          <a:lstStyle/>
          <a:p>
            <a:r>
              <a:rPr lang="ru-RU" dirty="0" smtClean="0"/>
              <a:t>Выучить основные определения</a:t>
            </a:r>
          </a:p>
          <a:p>
            <a:r>
              <a:rPr lang="ru-RU" dirty="0" smtClean="0"/>
              <a:t>Знать как записывается относительная и абсолютная ссылка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209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/>
          </p:cNvSpPr>
          <p:nvPr>
            <p:ph type="body" idx="1"/>
          </p:nvPr>
        </p:nvSpPr>
        <p:spPr>
          <a:xfrm>
            <a:off x="0" y="764705"/>
            <a:ext cx="9396413" cy="6093296"/>
          </a:xfrm>
        </p:spPr>
        <p:txBody>
          <a:bodyPr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>
              <a:lnSpc>
                <a:spcPct val="90000"/>
              </a:lnSpc>
            </a:pPr>
            <a:r>
              <a:rPr lang="ru-RU" altLang="ru-RU" sz="2100" b="1" dirty="0" smtClean="0">
                <a:ln/>
                <a:solidFill>
                  <a:schemeClr val="accent3"/>
                </a:solidFill>
              </a:rPr>
              <a:t>я узнал… </a:t>
            </a:r>
          </a:p>
          <a:p>
            <a:pPr>
              <a:lnSpc>
                <a:spcPct val="90000"/>
              </a:lnSpc>
            </a:pPr>
            <a:r>
              <a:rPr lang="ru-RU" altLang="ru-RU" sz="2100" b="1" dirty="0" smtClean="0">
                <a:ln/>
                <a:solidFill>
                  <a:schemeClr val="accent3"/>
                </a:solidFill>
              </a:rPr>
              <a:t>было интересно… </a:t>
            </a:r>
          </a:p>
          <a:p>
            <a:pPr>
              <a:lnSpc>
                <a:spcPct val="90000"/>
              </a:lnSpc>
            </a:pPr>
            <a:r>
              <a:rPr lang="ru-RU" altLang="ru-RU" sz="2100" b="1" dirty="0" smtClean="0">
                <a:ln/>
                <a:solidFill>
                  <a:schemeClr val="accent3"/>
                </a:solidFill>
              </a:rPr>
              <a:t>было трудно… </a:t>
            </a:r>
          </a:p>
          <a:p>
            <a:pPr>
              <a:lnSpc>
                <a:spcPct val="90000"/>
              </a:lnSpc>
            </a:pPr>
            <a:r>
              <a:rPr lang="ru-RU" altLang="ru-RU" sz="2100" b="1" dirty="0" smtClean="0">
                <a:ln/>
                <a:solidFill>
                  <a:schemeClr val="accent3"/>
                </a:solidFill>
              </a:rPr>
              <a:t>я выполнял задания… </a:t>
            </a:r>
          </a:p>
          <a:p>
            <a:pPr>
              <a:lnSpc>
                <a:spcPct val="90000"/>
              </a:lnSpc>
            </a:pPr>
            <a:r>
              <a:rPr lang="ru-RU" altLang="ru-RU" sz="2100" b="1" dirty="0" smtClean="0">
                <a:ln/>
                <a:solidFill>
                  <a:schemeClr val="accent3"/>
                </a:solidFill>
              </a:rPr>
              <a:t>я понял, что… </a:t>
            </a:r>
          </a:p>
          <a:p>
            <a:pPr>
              <a:lnSpc>
                <a:spcPct val="90000"/>
              </a:lnSpc>
            </a:pPr>
            <a:r>
              <a:rPr lang="ru-RU" altLang="ru-RU" sz="2100" b="1" dirty="0" smtClean="0">
                <a:ln/>
                <a:solidFill>
                  <a:schemeClr val="accent3"/>
                </a:solidFill>
              </a:rPr>
              <a:t>теперь я могу… </a:t>
            </a:r>
          </a:p>
          <a:p>
            <a:pPr>
              <a:lnSpc>
                <a:spcPct val="90000"/>
              </a:lnSpc>
            </a:pPr>
            <a:r>
              <a:rPr lang="ru-RU" altLang="ru-RU" sz="2100" b="1" dirty="0" smtClean="0">
                <a:ln/>
                <a:solidFill>
                  <a:schemeClr val="accent3"/>
                </a:solidFill>
              </a:rPr>
              <a:t>я почувствовал, что… </a:t>
            </a:r>
          </a:p>
          <a:p>
            <a:pPr>
              <a:lnSpc>
                <a:spcPct val="90000"/>
              </a:lnSpc>
            </a:pPr>
            <a:r>
              <a:rPr lang="ru-RU" altLang="ru-RU" sz="2100" b="1" dirty="0" smtClean="0">
                <a:ln/>
                <a:solidFill>
                  <a:schemeClr val="accent3"/>
                </a:solidFill>
              </a:rPr>
              <a:t>я приобрел… </a:t>
            </a:r>
          </a:p>
          <a:p>
            <a:pPr>
              <a:lnSpc>
                <a:spcPct val="90000"/>
              </a:lnSpc>
            </a:pPr>
            <a:r>
              <a:rPr lang="ru-RU" altLang="ru-RU" sz="2100" b="1" dirty="0" smtClean="0">
                <a:ln/>
                <a:solidFill>
                  <a:schemeClr val="accent3"/>
                </a:solidFill>
              </a:rPr>
              <a:t>я научился… </a:t>
            </a:r>
          </a:p>
          <a:p>
            <a:pPr>
              <a:lnSpc>
                <a:spcPct val="90000"/>
              </a:lnSpc>
            </a:pPr>
            <a:r>
              <a:rPr lang="ru-RU" altLang="ru-RU" sz="2100" b="1" dirty="0" smtClean="0">
                <a:ln/>
                <a:solidFill>
                  <a:schemeClr val="accent3"/>
                </a:solidFill>
              </a:rPr>
              <a:t>у меня получилось … </a:t>
            </a:r>
          </a:p>
          <a:p>
            <a:pPr>
              <a:lnSpc>
                <a:spcPct val="90000"/>
              </a:lnSpc>
            </a:pPr>
            <a:r>
              <a:rPr lang="ru-RU" altLang="ru-RU" sz="2100" b="1" dirty="0" smtClean="0">
                <a:ln/>
                <a:solidFill>
                  <a:schemeClr val="accent3"/>
                </a:solidFill>
              </a:rPr>
              <a:t>я смог… </a:t>
            </a:r>
          </a:p>
          <a:p>
            <a:pPr>
              <a:lnSpc>
                <a:spcPct val="90000"/>
              </a:lnSpc>
            </a:pPr>
            <a:r>
              <a:rPr lang="ru-RU" altLang="ru-RU" sz="2100" b="1" dirty="0" smtClean="0">
                <a:ln/>
                <a:solidFill>
                  <a:schemeClr val="accent3"/>
                </a:solidFill>
              </a:rPr>
              <a:t>я попробую… </a:t>
            </a:r>
          </a:p>
          <a:p>
            <a:pPr>
              <a:lnSpc>
                <a:spcPct val="90000"/>
              </a:lnSpc>
            </a:pPr>
            <a:r>
              <a:rPr lang="ru-RU" altLang="ru-RU" sz="2100" b="1" dirty="0" smtClean="0">
                <a:ln/>
                <a:solidFill>
                  <a:schemeClr val="accent3"/>
                </a:solidFill>
              </a:rPr>
              <a:t>меня удивило… </a:t>
            </a:r>
          </a:p>
          <a:p>
            <a:pPr>
              <a:lnSpc>
                <a:spcPct val="90000"/>
              </a:lnSpc>
            </a:pPr>
            <a:r>
              <a:rPr lang="ru-RU" altLang="ru-RU" sz="2100" b="1" dirty="0" smtClean="0">
                <a:ln/>
                <a:solidFill>
                  <a:schemeClr val="accent3"/>
                </a:solidFill>
              </a:rPr>
              <a:t>занятия дали мне для жизни… </a:t>
            </a:r>
          </a:p>
          <a:p>
            <a:pPr>
              <a:lnSpc>
                <a:spcPct val="90000"/>
              </a:lnSpc>
            </a:pPr>
            <a:r>
              <a:rPr lang="ru-RU" altLang="ru-RU" sz="2100" b="1" dirty="0" smtClean="0">
                <a:ln/>
                <a:solidFill>
                  <a:schemeClr val="accent3"/>
                </a:solidFill>
              </a:rPr>
              <a:t>мне захотелось… </a:t>
            </a:r>
          </a:p>
        </p:txBody>
      </p:sp>
      <p:sp>
        <p:nvSpPr>
          <p:cNvPr id="29700" name="Rectangle 4"/>
          <p:cNvSpPr>
            <a:spLocks noGrp="1"/>
          </p:cNvSpPr>
          <p:nvPr>
            <p:ph type="title"/>
          </p:nvPr>
        </p:nvSpPr>
        <p:spPr>
          <a:xfrm>
            <a:off x="467544" y="-243408"/>
            <a:ext cx="8229600" cy="1143000"/>
          </a:xfrm>
        </p:spPr>
        <p:txBody>
          <a:bodyPr/>
          <a:lstStyle/>
          <a:p>
            <a:pPr algn="ctr"/>
            <a:r>
              <a:rPr lang="ru-RU" altLang="ru-RU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Рефлексивный экран</a:t>
            </a:r>
          </a:p>
        </p:txBody>
      </p:sp>
    </p:spTree>
    <p:extLst>
      <p:ext uri="{BB962C8B-B14F-4D97-AF65-F5344CB8AC3E}">
        <p14:creationId xmlns:p14="http://schemas.microsoft.com/office/powerpoint/2010/main" val="76966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 за урок!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077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kpolyakov.narod.ru/school/prog.htm</a:t>
            </a:r>
            <a:endParaRPr lang="ru-RU" dirty="0" smtClean="0"/>
          </a:p>
          <a:p>
            <a:r>
              <a:rPr lang="ru-RU" b="1" dirty="0"/>
              <a:t>Информатика и ИКТ. Учебник для 9 класса.  </a:t>
            </a:r>
            <a:r>
              <a:rPr lang="ru-RU" b="1" i="1" dirty="0" err="1"/>
              <a:t>Угринович</a:t>
            </a:r>
            <a:r>
              <a:rPr lang="ru-RU" b="1" i="1" dirty="0"/>
              <a:t> Н.Д.</a:t>
            </a:r>
            <a:endParaRPr lang="ru-RU" b="1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324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20688"/>
            <a:ext cx="8229600" cy="4525963"/>
          </a:xfrm>
        </p:spPr>
        <p:txBody>
          <a:bodyPr/>
          <a:lstStyle/>
          <a:p>
            <a:r>
              <a:rPr lang="ru-RU" dirty="0" smtClean="0"/>
              <a:t>это работающее в диалоговом режиме приложение, хранящее и обрабатывающее данные в прямоугольных таблицах </a:t>
            </a:r>
            <a:r>
              <a:rPr lang="en-US" dirty="0" smtClean="0"/>
              <a:t>MS Excel</a:t>
            </a:r>
            <a:r>
              <a:rPr lang="ru-RU" dirty="0" smtClean="0"/>
              <a:t> с автоматическим расчётом вносимых данных.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1228" y="116632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Электронная таблица - 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95363" y="2697290"/>
            <a:ext cx="7321329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753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24744"/>
            <a:ext cx="8712968" cy="3384375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Электронная таблица состоит из столбцов и строк. Заголовки столбцов обозначаются буквами или сочетаниями букв (А, С, АВ и т. п.), заголовки строк — числами (1, 2, 3 и далее). </a:t>
            </a:r>
          </a:p>
          <a:p>
            <a:r>
              <a:rPr lang="ru-RU" dirty="0" smtClean="0"/>
              <a:t>Ячейка — место пересечения столбца и строки.</a:t>
            </a:r>
          </a:p>
          <a:p>
            <a:r>
              <a:rPr lang="ru-RU" i="1" dirty="0"/>
              <a:t>Строка формул</a:t>
            </a:r>
            <a:r>
              <a:rPr lang="ru-RU" dirty="0"/>
              <a:t> – служит для ввода и редактирования формул </a:t>
            </a:r>
            <a:r>
              <a:rPr lang="ru-RU" dirty="0" smtClean="0"/>
              <a:t>и</a:t>
            </a:r>
            <a:r>
              <a:rPr lang="ru-RU" dirty="0"/>
              <a:t> </a:t>
            </a:r>
            <a:r>
              <a:rPr lang="ru-RU" dirty="0" smtClean="0"/>
              <a:t>различных </a:t>
            </a:r>
            <a:r>
              <a:rPr lang="ru-RU" dirty="0"/>
              <a:t>функций</a:t>
            </a:r>
          </a:p>
          <a:p>
            <a:r>
              <a:rPr lang="ru-RU" i="1" dirty="0"/>
              <a:t>Указатель ячейки</a:t>
            </a:r>
            <a:r>
              <a:rPr lang="ru-RU" dirty="0"/>
              <a:t> - светящийся прямоугольник, определяющий текущую ячейку.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Из чего состоят электронные таблицы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67544" y="4791720"/>
            <a:ext cx="7836243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Прямая со стрелкой 4"/>
          <p:cNvCxnSpPr/>
          <p:nvPr/>
        </p:nvCxnSpPr>
        <p:spPr>
          <a:xfrm>
            <a:off x="1331640" y="2852936"/>
            <a:ext cx="1296144" cy="25202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1115616" y="4005064"/>
            <a:ext cx="288032" cy="1728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728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sz="quarter" idx="4294967295"/>
          </p:nvPr>
        </p:nvSpPr>
        <p:spPr>
          <a:xfrm>
            <a:off x="-43058" y="424473"/>
            <a:ext cx="6271242" cy="4012639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/>
              <a:t>Что нужно знать</a:t>
            </a:r>
            <a:r>
              <a:rPr lang="ru-RU" dirty="0"/>
              <a:t>:</a:t>
            </a:r>
          </a:p>
          <a:p>
            <a:r>
              <a:rPr lang="ru-RU" i="1" dirty="0"/>
              <a:t>Адрес ячейки</a:t>
            </a:r>
            <a:r>
              <a:rPr lang="ru-RU" dirty="0"/>
              <a:t> - уникальный адрес, состоящий из буквы столбца и номера </a:t>
            </a:r>
            <a:r>
              <a:rPr lang="ru-RU" dirty="0" smtClean="0"/>
              <a:t>строки. например</a:t>
            </a:r>
            <a:r>
              <a:rPr lang="ru-RU" dirty="0"/>
              <a:t>, </a:t>
            </a:r>
            <a:r>
              <a:rPr lang="ru-RU" dirty="0" smtClean="0">
                <a:solidFill>
                  <a:srgbClr val="FF0000"/>
                </a:solidFill>
              </a:rPr>
              <a:t>В</a:t>
            </a:r>
            <a:r>
              <a:rPr lang="ru-RU" dirty="0" smtClean="0">
                <a:solidFill>
                  <a:srgbClr val="7030A0"/>
                </a:solidFill>
              </a:rPr>
              <a:t>3</a:t>
            </a:r>
            <a:endParaRPr lang="ru-RU" dirty="0">
              <a:solidFill>
                <a:srgbClr val="7030A0"/>
              </a:solidFill>
            </a:endParaRPr>
          </a:p>
          <a:p>
            <a:pPr lvl="0"/>
            <a:r>
              <a:rPr lang="ru-RU" dirty="0"/>
              <a:t>Ф</a:t>
            </a:r>
            <a:r>
              <a:rPr lang="ru-RU" dirty="0" smtClean="0"/>
              <a:t>ормулы </a:t>
            </a:r>
            <a:r>
              <a:rPr lang="ru-RU" dirty="0"/>
              <a:t>в электронных таблицах начинаются знаком = («равно»)</a:t>
            </a:r>
          </a:p>
          <a:p>
            <a:pPr lvl="0"/>
            <a:r>
              <a:rPr lang="ru-RU" dirty="0"/>
              <a:t>З</a:t>
            </a:r>
            <a:r>
              <a:rPr lang="ru-RU" dirty="0" smtClean="0"/>
              <a:t>наки </a:t>
            </a:r>
            <a:r>
              <a:rPr lang="ru-RU" dirty="0"/>
              <a:t>+, –, *, / </a:t>
            </a:r>
            <a:r>
              <a:rPr lang="ru-RU" dirty="0" smtClean="0"/>
              <a:t>в </a:t>
            </a:r>
            <a:r>
              <a:rPr lang="ru-RU" dirty="0"/>
              <a:t>формулах означают соответственно сложение, вычитание, умножение, деление </a:t>
            </a:r>
            <a:r>
              <a:rPr lang="ru-RU" dirty="0" smtClean="0"/>
              <a:t>и знак «^» </a:t>
            </a:r>
            <a:r>
              <a:rPr lang="ru-RU" dirty="0"/>
              <a:t>возведение в степень</a:t>
            </a:r>
          </a:p>
          <a:p>
            <a:r>
              <a:rPr lang="ru-RU" dirty="0" smtClean="0"/>
              <a:t>Запись А2:C4 </a:t>
            </a:r>
            <a:r>
              <a:rPr lang="ru-RU" dirty="0"/>
              <a:t>означает диапазон, то есть, все ячейки внутри прямоугольника, ограниченного ячейками А</a:t>
            </a:r>
            <a:r>
              <a:rPr lang="ru-RU" dirty="0" smtClean="0"/>
              <a:t>2 </a:t>
            </a:r>
            <a:r>
              <a:rPr lang="ru-RU" dirty="0"/>
              <a:t>и </a:t>
            </a:r>
            <a:r>
              <a:rPr lang="en-US" dirty="0"/>
              <a:t>C</a:t>
            </a:r>
            <a:r>
              <a:rPr lang="ru-RU" dirty="0"/>
              <a:t>4: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075"/>
          <a:stretch/>
        </p:blipFill>
        <p:spPr>
          <a:xfrm>
            <a:off x="1691680" y="4149080"/>
            <a:ext cx="3645408" cy="22686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868144" y="1124744"/>
            <a:ext cx="3096344" cy="20116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0286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Рабочее окно программы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715" y="1484784"/>
            <a:ext cx="9118948" cy="5179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569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работе с электронными таблицами можно выделить три основных типа данных: число, текст и формула. </a:t>
            </a:r>
            <a:endParaRPr lang="en-US" dirty="0" smtClean="0"/>
          </a:p>
          <a:p>
            <a:r>
              <a:rPr lang="ru-RU" dirty="0" smtClean="0"/>
              <a:t>Для представления чисел по умолчанию электронные таблицы используют числовой формат, который отображает два десятичных знака после запятой (например, </a:t>
            </a:r>
            <a:r>
              <a:rPr lang="en-US" dirty="0" smtClean="0"/>
              <a:t>200</a:t>
            </a:r>
            <a:r>
              <a:rPr lang="ru-RU" dirty="0" smtClean="0"/>
              <a:t>,2</a:t>
            </a:r>
            <a:r>
              <a:rPr lang="en-US" dirty="0" smtClean="0"/>
              <a:t>9</a:t>
            </a:r>
            <a:r>
              <a:rPr lang="ru-RU" dirty="0" smtClean="0"/>
              <a:t>).</a:t>
            </a:r>
          </a:p>
          <a:p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типы и форматы данных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899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применяется, если число, содержащее большое количество разрядов, не умещается в ячейке (например, число </a:t>
            </a:r>
          </a:p>
          <a:p>
            <a:r>
              <a:rPr lang="ru-RU" dirty="0" smtClean="0"/>
              <a:t>2 ООО </a:t>
            </a:r>
            <a:r>
              <a:rPr lang="ru-RU" dirty="0" err="1" smtClean="0"/>
              <a:t>ООО</a:t>
            </a:r>
            <a:r>
              <a:rPr lang="ru-RU" dirty="0" smtClean="0"/>
              <a:t> </a:t>
            </a:r>
            <a:r>
              <a:rPr lang="ru-RU" dirty="0" err="1" smtClean="0"/>
              <a:t>ООО</a:t>
            </a:r>
            <a:r>
              <a:rPr lang="ru-RU" dirty="0" smtClean="0"/>
              <a:t> в экспоненциальном формате будет записано в следующем виде: 2,00Е+09).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Экспоненциальный формат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476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7"/>
            <a:ext cx="8229600" cy="381642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Формула должна начинаться со знака равенства и может включать в себя числа, имена ячеек, функции и знаки математических операций. В формулу не может входить текст.</a:t>
            </a:r>
          </a:p>
          <a:p>
            <a:r>
              <a:rPr lang="ru-RU" dirty="0" smtClean="0"/>
              <a:t>Например, формула =А1+В2 обеспечивает сложение чисел, хранящихся в ячейках А1 и В2, а формула =А1*5 — умножение числа, хранящегося в ячейке А1, на 5.</a:t>
            </a:r>
          </a:p>
          <a:p>
            <a:r>
              <a:rPr lang="ru-RU" dirty="0" smtClean="0"/>
              <a:t>При вводе формулы в ячейке отображается не сама формула, а результат вычислений по этой формуле. При изменении исходных значений, входящих в формулу, результат пересчитывается немедленно.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Формула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4437112"/>
            <a:ext cx="4355976" cy="164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355977" y="4419817"/>
            <a:ext cx="4788024" cy="1608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555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539552" y="260648"/>
            <a:ext cx="8280920" cy="5625803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/>
              <a:t>например, по формуле =СУММ(B2:C4) вычисляется сумма значений ячеек B2, B3, B4, C2, C3 и C4</a:t>
            </a:r>
          </a:p>
          <a:p>
            <a:pPr lvl="0"/>
            <a:r>
              <a:rPr lang="ru-RU" dirty="0" smtClean="0"/>
              <a:t>стандартные </a:t>
            </a:r>
            <a:r>
              <a:rPr lang="ru-RU" dirty="0"/>
              <a:t>функции СЧЕТ (количество непустых ячеек), СУММ (сумма), СРЗНАЧ (среднее значение), МИН (минимальное значение), МАКС (максимальное значение)</a:t>
            </a:r>
          </a:p>
          <a:p>
            <a:pPr lvl="0"/>
            <a:r>
              <a:rPr lang="ru-RU" dirty="0"/>
              <a:t>функция СРЗНАЧ при вычислении среднего арифметического не учитывает пустые ячейки и ячейки, заполненные текстом; например, после ввода формулы в C2 появится значение 2 (ячейка А2 – пустая</a:t>
            </a:r>
            <a:r>
              <a:rPr lang="ru-RU" dirty="0" smtClean="0"/>
              <a:t>):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/>
              <a:t>функция СЧЕТ(</a:t>
            </a:r>
            <a:r>
              <a:rPr lang="en-US" dirty="0"/>
              <a:t>A</a:t>
            </a:r>
            <a:r>
              <a:rPr lang="ru-RU" dirty="0"/>
              <a:t>1:</a:t>
            </a:r>
            <a:r>
              <a:rPr lang="en-US" dirty="0"/>
              <a:t>B</a:t>
            </a:r>
            <a:r>
              <a:rPr lang="ru-RU" dirty="0"/>
              <a:t>2) в этом случае выдаст значение 3 (а не 4).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7864" y="3573016"/>
            <a:ext cx="3105176" cy="844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07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840</TotalTime>
  <Words>651</Words>
  <Application>Microsoft Office PowerPoint</Application>
  <PresentationFormat>Экран (4:3)</PresentationFormat>
  <Paragraphs>73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Lucida Sans Unicode</vt:lpstr>
      <vt:lpstr>Verdana</vt:lpstr>
      <vt:lpstr>Wingdings 2</vt:lpstr>
      <vt:lpstr>Wingdings 3</vt:lpstr>
      <vt:lpstr>Открытая</vt:lpstr>
      <vt:lpstr>Электронные таблицы MS Excel. Относительные, абсолютные и смешанные ссылки.</vt:lpstr>
      <vt:lpstr>Электронная таблица - </vt:lpstr>
      <vt:lpstr>Из чего состоят электронные таблицы</vt:lpstr>
      <vt:lpstr>Презентация PowerPoint</vt:lpstr>
      <vt:lpstr>Рабочее окно программы</vt:lpstr>
      <vt:lpstr>Основные типы и форматы данных</vt:lpstr>
      <vt:lpstr>Экспоненциальный формат</vt:lpstr>
      <vt:lpstr>Формула</vt:lpstr>
      <vt:lpstr>Презентация PowerPoint</vt:lpstr>
      <vt:lpstr>Презентация PowerPoint</vt:lpstr>
      <vt:lpstr>Относительные ссылки</vt:lpstr>
      <vt:lpstr>Абсолютные ссылки</vt:lpstr>
      <vt:lpstr>Практическая работа</vt:lpstr>
      <vt:lpstr>Презентация PowerPoint</vt:lpstr>
      <vt:lpstr>Домашнее задание</vt:lpstr>
      <vt:lpstr>Рефлексивный экран</vt:lpstr>
      <vt:lpstr>Спасибо за урок!</vt:lpstr>
      <vt:lpstr>Источники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Электронные таблицы</dc:title>
  <dc:creator>Max</dc:creator>
  <cp:lastModifiedBy>Максим Пажитнев</cp:lastModifiedBy>
  <cp:revision>27</cp:revision>
  <cp:lastPrinted>2014-05-05T08:17:08Z</cp:lastPrinted>
  <dcterms:created xsi:type="dcterms:W3CDTF">2013-05-15T16:40:47Z</dcterms:created>
  <dcterms:modified xsi:type="dcterms:W3CDTF">2016-11-04T18:13:02Z</dcterms:modified>
</cp:coreProperties>
</file>